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8" r:id="rId2"/>
    <p:sldId id="256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71" r:id="rId11"/>
    <p:sldId id="266" r:id="rId12"/>
    <p:sldId id="267" r:id="rId13"/>
    <p:sldId id="268" r:id="rId14"/>
    <p:sldId id="269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12192000" cy="6858000"/>
  <p:notesSz cx="6888163" cy="100187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756"/>
    <a:srgbClr val="00A2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6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0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7.2.149\decon\Trabalhos%20Matheus\TRABALHOS_2026\AUDI&#202;NCIAS%20P&#218;BLICAS\1&#186;%20QUADRIMESTRE\1-Comparativo-Desempenho%20da%20Receita%202026%20ok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7.2.149\decon\Trabalhos%20Matheus\TRABALHOS_2026\AUDI&#202;NCIAS%20P&#218;BLICAS\1&#186;%20QUADRIMESTRE\2-Comparativo-Receita%20Prevista_Arrecadada%202026%20ok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7.2.149\decon\Trabalhos%20Matheus\TRABALHOS_2026\AUDI&#202;NCIAS%20P&#218;BLICAS\1&#186;%20QUADRIMESTRE\3-BALAN&#199;O%20OR&#199;AMENTARIO%20ok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7.2.149\decon\Trabalhos%20Matheus\TRABALHOS_2026\AUDI&#202;NCIAS%20P&#218;BLICAS\1&#186;%20QUADRIMESTRE\4-DESPESA%20POR%20FUN&#199;&#195;O%20ok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7.2.149\decon\Trabalhos%20Matheus\TRABALHOS_2026\AUDI&#202;NCIAS%20P&#218;BLICAS\1&#186;%20QUADRIMESTRE\5-GRUPO%20DE%20DESPESA%20ok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54718558269388"/>
          <c:y val="2.0474906542816054E-2"/>
          <c:w val="0.68705592055770115"/>
          <c:h val="0.8337405991017887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Plan1!$B$1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</c:spPr>
          <c:invertIfNegative val="0"/>
          <c:dLbls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Plan1!$A$2:$A$3</c:f>
              <c:strCache>
                <c:ptCount val="2"/>
                <c:pt idx="0">
                  <c:v>RECEITA PRÓPRIA</c:v>
                </c:pt>
                <c:pt idx="1">
                  <c:v>RECEITA TRANSFERIDA</c:v>
                </c:pt>
              </c:strCache>
            </c:strRef>
          </c:cat>
          <c:val>
            <c:numRef>
              <c:f>Plan1!$B$2:$B$3</c:f>
              <c:numCache>
                <c:formatCode>#,##0.00</c:formatCode>
                <c:ptCount val="2"/>
                <c:pt idx="0">
                  <c:v>1380433501.9300001</c:v>
                </c:pt>
                <c:pt idx="1">
                  <c:v>2059033588.8700001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A4-45AD-9189-47AC2536F78D}"/>
            </c:ext>
          </c:extLst>
        </c:ser>
        <c:ser>
          <c:idx val="4"/>
          <c:order val="1"/>
          <c:tx>
            <c:strRef>
              <c:f>Plan1!$C$1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Plan1!$A$2:$A$3</c:f>
              <c:strCache>
                <c:ptCount val="2"/>
                <c:pt idx="0">
                  <c:v>RECEITA PRÓPRIA</c:v>
                </c:pt>
                <c:pt idx="1">
                  <c:v>RECEITA TRANSFERIDA</c:v>
                </c:pt>
              </c:strCache>
            </c:strRef>
          </c:cat>
          <c:val>
            <c:numRef>
              <c:f>Plan1!$C$2:$C$3</c:f>
              <c:numCache>
                <c:formatCode>#,##0.00</c:formatCode>
                <c:ptCount val="2"/>
                <c:pt idx="0">
                  <c:v>1431090667.7200003</c:v>
                </c:pt>
                <c:pt idx="1">
                  <c:v>2046341257.6399999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A4-45AD-9189-47AC2536F7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5094128"/>
        <c:axId val="1"/>
      </c:barChart>
      <c:catAx>
        <c:axId val="1175094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pt-B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#,##0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pt-BR"/>
          </a:p>
        </c:txPr>
        <c:crossAx val="1175094128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5.434580052493438E-2"/>
                <c:y val="0.41367818606007573"/>
              </c:manualLayout>
            </c:layout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</c:dispUnitsLbl>
        </c:dispUnits>
      </c:valAx>
    </c:plotArea>
    <c:legend>
      <c:legendPos val="r"/>
      <c:layout>
        <c:manualLayout>
          <c:xMode val="edge"/>
          <c:yMode val="edge"/>
          <c:x val="0.18958950614487344"/>
          <c:y val="0.88891905753160161"/>
          <c:w val="0.6229369142436022"/>
          <c:h val="8.3336249635462267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GRAFICO!$A$3:$A$7</c:f>
              <c:strCache>
                <c:ptCount val="5"/>
                <c:pt idx="0">
                  <c:v>Receita Tributária</c:v>
                </c:pt>
                <c:pt idx="1">
                  <c:v>Receita de Contribuições</c:v>
                </c:pt>
                <c:pt idx="2">
                  <c:v>Receita Patrimonial</c:v>
                </c:pt>
                <c:pt idx="3">
                  <c:v>Receita de Serviços</c:v>
                </c:pt>
                <c:pt idx="4">
                  <c:v>Outras Receitas Correntes</c:v>
                </c:pt>
              </c:strCache>
            </c:strRef>
          </c:tx>
          <c:explosion val="25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B455-41EC-B933-DFE013A82FC4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B455-41EC-B933-DFE013A82FC4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B455-41EC-B933-DFE013A82FC4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B455-41EC-B933-DFE013A82FC4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B455-41EC-B933-DFE013A82FC4}"/>
              </c:ext>
            </c:extLst>
          </c:dPt>
          <c:dLbls>
            <c:dLbl>
              <c:idx val="4"/>
              <c:layout>
                <c:manualLayout>
                  <c:x val="0.2054269500104757"/>
                  <c:y val="4.578680878320425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455-41EC-B933-DFE013A82FC4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GRAFICO!$A$3:$A$7</c:f>
              <c:strCache>
                <c:ptCount val="5"/>
                <c:pt idx="0">
                  <c:v>Receita Tributária</c:v>
                </c:pt>
                <c:pt idx="1">
                  <c:v>Receita de Contribuições</c:v>
                </c:pt>
                <c:pt idx="2">
                  <c:v>Receita Patrimonial</c:v>
                </c:pt>
                <c:pt idx="3">
                  <c:v>Receita de Serviços</c:v>
                </c:pt>
                <c:pt idx="4">
                  <c:v>Outras Receitas Correntes</c:v>
                </c:pt>
              </c:strCache>
            </c:strRef>
          </c:cat>
          <c:val>
            <c:numRef>
              <c:f>GRAFICO!$C$3:$C$7</c:f>
              <c:numCache>
                <c:formatCode>0.00%</c:formatCode>
                <c:ptCount val="5"/>
                <c:pt idx="0">
                  <c:v>0.72919074387687455</c:v>
                </c:pt>
                <c:pt idx="1">
                  <c:v>0.15867666475792394</c:v>
                </c:pt>
                <c:pt idx="2">
                  <c:v>4.998672063452813E-2</c:v>
                </c:pt>
                <c:pt idx="3">
                  <c:v>3.4364743834401218E-3</c:v>
                </c:pt>
                <c:pt idx="4">
                  <c:v>5.8709396347233128E-2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455-41EC-B933-DFE013A82F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0"/>
    <c:dispBlanksAs val="zero"/>
    <c:showDLblsOverMax val="0"/>
  </c:chart>
  <c:txPr>
    <a:bodyPr/>
    <a:lstStyle/>
    <a:p>
      <a:pPr>
        <a:defRPr sz="1400" b="0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GRAFICO!$B$7</c:f>
              <c:strCache>
                <c:ptCount val="1"/>
                <c:pt idx="0">
                  <c:v>RECEITA</c:v>
                </c:pt>
              </c:strCache>
            </c:strRef>
          </c:tx>
          <c:invertIfNegative val="0"/>
          <c:cat>
            <c:strLit>
              <c:ptCount val="2"/>
              <c:pt idx="0">
                <c:v>CORRENTES</c:v>
              </c:pt>
              <c:pt idx="1">
                <c:v>CAPITAL</c:v>
              </c:pt>
            </c:strLit>
          </c:cat>
          <c:val>
            <c:numRef>
              <c:f>GRAFICO!$B$8:$B$9</c:f>
              <c:numCache>
                <c:formatCode>_(* #,##0.00_);_(* \(#,##0.00\);_(* "-"??_);_(@_)</c:formatCode>
                <c:ptCount val="2"/>
                <c:pt idx="0">
                  <c:v>3675116006.2799997</c:v>
                </c:pt>
                <c:pt idx="1">
                  <c:v>32818595.839999996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FD-437F-ADD3-CF3A56538218}"/>
            </c:ext>
          </c:extLst>
        </c:ser>
        <c:ser>
          <c:idx val="2"/>
          <c:order val="1"/>
          <c:tx>
            <c:strRef>
              <c:f>GRAFICO!$C$7</c:f>
              <c:strCache>
                <c:ptCount val="1"/>
                <c:pt idx="0">
                  <c:v>DESPESA</c:v>
                </c:pt>
              </c:strCache>
            </c:strRef>
          </c:tx>
          <c:spPr>
            <a:solidFill>
              <a:srgbClr val="4F81BD"/>
            </a:solidFill>
          </c:spPr>
          <c:invertIfNegative val="0"/>
          <c:cat>
            <c:strLit>
              <c:ptCount val="2"/>
              <c:pt idx="0">
                <c:v>CORRENTES</c:v>
              </c:pt>
              <c:pt idx="1">
                <c:v>CAPITAL</c:v>
              </c:pt>
            </c:strLit>
          </c:cat>
          <c:val>
            <c:numRef>
              <c:f>GRAFICO!$C$8:$C$9</c:f>
              <c:numCache>
                <c:formatCode>_(* #,##0.00_);_(* \(#,##0.00\);_(* "-"??_);_(@_)</c:formatCode>
                <c:ptCount val="2"/>
                <c:pt idx="0">
                  <c:v>3351230889.9399958</c:v>
                </c:pt>
                <c:pt idx="1">
                  <c:v>350146298.62999994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FD-437F-ADD3-CF3A565382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243712"/>
        <c:axId val="1"/>
      </c:barChart>
      <c:catAx>
        <c:axId val="6524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_(* #,##0_);_(* \(#,##0\);_(* &quot;-&quot;_);_(@_)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65243712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2.7010435850214856E-2"/>
                <c:y val="0.33363748649065927"/>
              </c:manualLayout>
            </c:layout>
            <c:txPr>
              <a:bodyPr rot="-5400000" vert="horz"/>
              <a:lstStyle/>
              <a:p>
                <a:pPr algn="ctr">
                  <a:defRPr sz="105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pt-BR"/>
              </a:p>
            </c:txPr>
          </c:dispUnitsLbl>
        </c:dispUnits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Gráfico!$Q$24</c:f>
              <c:strCache>
                <c:ptCount val="1"/>
                <c:pt idx="0">
                  <c:v>LIQUIDADO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4F81BD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1-36D4-49EC-86B5-00ECA9154A0D}"/>
              </c:ext>
            </c:extLst>
          </c:dPt>
          <c:dPt>
            <c:idx val="1"/>
            <c:invertIfNegative val="0"/>
            <c:bubble3D val="0"/>
            <c:spPr>
              <a:solidFill>
                <a:srgbClr val="C0504D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3-36D4-49EC-86B5-00ECA9154A0D}"/>
              </c:ext>
            </c:extLst>
          </c:dPt>
          <c:dPt>
            <c:idx val="2"/>
            <c:invertIfNegative val="0"/>
            <c:bubble3D val="0"/>
            <c:spPr>
              <a:solidFill>
                <a:srgbClr val="9BBB59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5-36D4-49EC-86B5-00ECA9154A0D}"/>
              </c:ext>
            </c:extLst>
          </c:dPt>
          <c:dPt>
            <c:idx val="3"/>
            <c:invertIfNegative val="0"/>
            <c:bubble3D val="0"/>
            <c:spPr>
              <a:solidFill>
                <a:srgbClr val="8064A2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7-36D4-49EC-86B5-00ECA9154A0D}"/>
              </c:ext>
            </c:extLst>
          </c:dPt>
          <c:dPt>
            <c:idx val="4"/>
            <c:invertIfNegative val="0"/>
            <c:bubble3D val="0"/>
            <c:spPr>
              <a:solidFill>
                <a:srgbClr val="4BACC6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9-36D4-49EC-86B5-00ECA9154A0D}"/>
              </c:ext>
            </c:extLst>
          </c:dPt>
          <c:dPt>
            <c:idx val="5"/>
            <c:invertIfNegative val="0"/>
            <c:bubble3D val="0"/>
            <c:spPr>
              <a:solidFill>
                <a:srgbClr val="F79646"/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B-36D4-49EC-86B5-00ECA9154A0D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36D4-49EC-86B5-00ECA9154A0D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36D4-49EC-86B5-00ECA9154A0D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36D4-49EC-86B5-00ECA9154A0D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36D4-49EC-86B5-00ECA9154A0D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36D4-49EC-86B5-00ECA9154A0D}"/>
              </c:ext>
            </c:extLst>
          </c:dPt>
          <c:cat>
            <c:strRef>
              <c:f>Gráfico!$P$25:$P$35</c:f>
              <c:strCache>
                <c:ptCount val="11"/>
                <c:pt idx="0">
                  <c:v>LEGISLATIVA</c:v>
                </c:pt>
                <c:pt idx="1">
                  <c:v>ADMINISTRAÇÃO</c:v>
                </c:pt>
                <c:pt idx="2">
                  <c:v>SEGURANÇA PÚBLICA</c:v>
                </c:pt>
                <c:pt idx="3">
                  <c:v>ASSISTÊNCIA SOCIAL</c:v>
                </c:pt>
                <c:pt idx="4">
                  <c:v>PREVIDÊNCIA SOCIAL</c:v>
                </c:pt>
                <c:pt idx="5">
                  <c:v>SAÚDE</c:v>
                </c:pt>
                <c:pt idx="6">
                  <c:v>EDUCAÇÃO</c:v>
                </c:pt>
                <c:pt idx="7">
                  <c:v>URBANISMO</c:v>
                </c:pt>
                <c:pt idx="8">
                  <c:v>COMÉRCIO E SERVIÇOS</c:v>
                </c:pt>
                <c:pt idx="9">
                  <c:v>ENCARGOS ESPECIAIS **</c:v>
                </c:pt>
                <c:pt idx="10">
                  <c:v>OUTRAS ***</c:v>
                </c:pt>
              </c:strCache>
            </c:strRef>
          </c:cat>
          <c:val>
            <c:numRef>
              <c:f>Gráfico!$Q$25:$Q$35</c:f>
              <c:numCache>
                <c:formatCode>_(* #,##0_);_(* \(#,##0\);_(* "-"??_);_(@_)</c:formatCode>
                <c:ptCount val="11"/>
                <c:pt idx="0">
                  <c:v>107622666.77999997</c:v>
                </c:pt>
                <c:pt idx="1">
                  <c:v>243465210.71000016</c:v>
                </c:pt>
                <c:pt idx="2">
                  <c:v>26085588.399999991</c:v>
                </c:pt>
                <c:pt idx="3">
                  <c:v>78231490.709999964</c:v>
                </c:pt>
                <c:pt idx="4">
                  <c:v>213762270.38000005</c:v>
                </c:pt>
                <c:pt idx="5">
                  <c:v>669145086.54999936</c:v>
                </c:pt>
                <c:pt idx="6">
                  <c:v>1132899261.8300021</c:v>
                </c:pt>
                <c:pt idx="7">
                  <c:v>510696420.63000023</c:v>
                </c:pt>
                <c:pt idx="8">
                  <c:v>9654882.4299999978</c:v>
                </c:pt>
                <c:pt idx="9">
                  <c:v>413739148.20999998</c:v>
                </c:pt>
                <c:pt idx="10">
                  <c:v>296075161.93999827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36D4-49EC-86B5-00ECA9154A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07842671"/>
        <c:axId val="1"/>
        <c:axId val="0"/>
      </c:bar3DChart>
      <c:catAx>
        <c:axId val="907842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907842671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200"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Gráfico!$K$1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cat>
            <c:strRef>
              <c:f>Gráfico!$J$2:$J$7</c:f>
              <c:strCache>
                <c:ptCount val="6"/>
                <c:pt idx="0">
                  <c:v>PESSOAL E ENCARGOS SOCIAIS</c:v>
                </c:pt>
                <c:pt idx="1">
                  <c:v>JUROS E ENCARGOS DA DÍVIDA</c:v>
                </c:pt>
                <c:pt idx="2">
                  <c:v>OUTRAS DESPESAS CORRENTES</c:v>
                </c:pt>
                <c:pt idx="3">
                  <c:v>INVESTIMENTOS</c:v>
                </c:pt>
                <c:pt idx="4">
                  <c:v>INVERSÕES FINANCEIRAS</c:v>
                </c:pt>
                <c:pt idx="5">
                  <c:v>AMORTIZAÇÃO DA DÍVIDA</c:v>
                </c:pt>
              </c:strCache>
            </c:strRef>
          </c:cat>
          <c:val>
            <c:numRef>
              <c:f>Gráfico!$K$2:$K$7</c:f>
              <c:numCache>
                <c:formatCode>_(* #,##0.00_);_(* \(#,##0.00\);_(* "-"??_);_(@_)</c:formatCode>
                <c:ptCount val="6"/>
                <c:pt idx="0">
                  <c:v>1389396435.8499992</c:v>
                </c:pt>
                <c:pt idx="1">
                  <c:v>150688427.10999998</c:v>
                </c:pt>
                <c:pt idx="2">
                  <c:v>1377514351.2399991</c:v>
                </c:pt>
                <c:pt idx="3">
                  <c:v>242145556.27999997</c:v>
                </c:pt>
                <c:pt idx="4">
                  <c:v>11961677.550000001</c:v>
                </c:pt>
                <c:pt idx="5">
                  <c:v>150691184.36999997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5F-456A-918B-47CF701F8087}"/>
            </c:ext>
          </c:extLst>
        </c:ser>
        <c:ser>
          <c:idx val="1"/>
          <c:order val="1"/>
          <c:tx>
            <c:strRef>
              <c:f>Gráfico!$L$1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cat>
            <c:strRef>
              <c:f>Gráfico!$J$2:$J$7</c:f>
              <c:strCache>
                <c:ptCount val="6"/>
                <c:pt idx="0">
                  <c:v>PESSOAL E ENCARGOS SOCIAIS</c:v>
                </c:pt>
                <c:pt idx="1">
                  <c:v>JUROS E ENCARGOS DA DÍVIDA</c:v>
                </c:pt>
                <c:pt idx="2">
                  <c:v>OUTRAS DESPESAS CORRENTES</c:v>
                </c:pt>
                <c:pt idx="3">
                  <c:v>INVESTIMENTOS</c:v>
                </c:pt>
                <c:pt idx="4">
                  <c:v>INVERSÕES FINANCEIRAS</c:v>
                </c:pt>
                <c:pt idx="5">
                  <c:v>AMORTIZAÇÃO DA DÍVIDA</c:v>
                </c:pt>
              </c:strCache>
            </c:strRef>
          </c:cat>
          <c:val>
            <c:numRef>
              <c:f>Gráfico!$L$2:$L$7</c:f>
              <c:numCache>
                <c:formatCode>_(* #,##0.00_);_(* \(#,##0.00\);_(* "-"??_);_(@_)</c:formatCode>
                <c:ptCount val="6"/>
                <c:pt idx="0">
                  <c:v>1609318261.7099981</c:v>
                </c:pt>
                <c:pt idx="1">
                  <c:v>164063833.60999995</c:v>
                </c:pt>
                <c:pt idx="2">
                  <c:v>1577848794.6199975</c:v>
                </c:pt>
                <c:pt idx="3">
                  <c:v>164732382.74999997</c:v>
                </c:pt>
                <c:pt idx="4">
                  <c:v>14117601.07</c:v>
                </c:pt>
                <c:pt idx="5">
                  <c:v>171296314.80999997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5F-456A-918B-47CF701F80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34886479"/>
        <c:axId val="1"/>
        <c:axId val="0"/>
      </c:bar3DChart>
      <c:catAx>
        <c:axId val="1034886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034886479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pt-B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935AF360-D6A7-42CD-B7AF-CC7C1297EA51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B7BFC321-88DD-4C23-820F-FCC69532327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0373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3775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03414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2731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35387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16892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33440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61744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71707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9365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53503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3617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37021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06172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88790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06894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16275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25861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6988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6975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031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2268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42701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6044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9807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FC321-88DD-4C23-820F-FCC695323272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9855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43F2-9C02-43F7-8D1D-3BF48865E517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735D-B661-4F45-A3CE-90B0402E9D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7934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43F2-9C02-43F7-8D1D-3BF48865E517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735D-B661-4F45-A3CE-90B0402E9D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427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43F2-9C02-43F7-8D1D-3BF48865E517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735D-B661-4F45-A3CE-90B0402E9D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6836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43F2-9C02-43F7-8D1D-3BF48865E517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735D-B661-4F45-A3CE-90B0402E9D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8223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43F2-9C02-43F7-8D1D-3BF48865E517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735D-B661-4F45-A3CE-90B0402E9D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7893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43F2-9C02-43F7-8D1D-3BF48865E517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735D-B661-4F45-A3CE-90B0402E9D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2157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43F2-9C02-43F7-8D1D-3BF48865E517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735D-B661-4F45-A3CE-90B0402E9D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9924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43F2-9C02-43F7-8D1D-3BF48865E517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735D-B661-4F45-A3CE-90B0402E9D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2556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43F2-9C02-43F7-8D1D-3BF48865E517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735D-B661-4F45-A3CE-90B0402E9D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053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43F2-9C02-43F7-8D1D-3BF48865E517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735D-B661-4F45-A3CE-90B0402E9D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678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43F2-9C02-43F7-8D1D-3BF48865E517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0735D-B661-4F45-A3CE-90B0402E9D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7437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343F2-9C02-43F7-8D1D-3BF48865E517}" type="datetimeFigureOut">
              <a:rPr lang="pt-BR" smtClean="0"/>
              <a:t>01/06/2026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0735D-B661-4F45-A3CE-90B0402E9D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945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5AE6497-58D8-4F97-9D3A-B4ADCB9682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891" y="2155389"/>
            <a:ext cx="8996218" cy="182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83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0624" y="2330479"/>
            <a:ext cx="11350752" cy="1016635"/>
          </a:xfrm>
        </p:spPr>
        <p:txBody>
          <a:bodyPr/>
          <a:lstStyle/>
          <a:p>
            <a:r>
              <a:rPr lang="pt-BR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Aplicação dos Tributos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EBC7F64-58B1-44B4-8CE2-F65BFF4EFE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162" y="5844885"/>
            <a:ext cx="4488873" cy="91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74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79740"/>
          </a:xfrm>
        </p:spPr>
        <p:txBody>
          <a:bodyPr>
            <a:noAutofit/>
          </a:bodyPr>
          <a:lstStyle/>
          <a:p>
            <a:pPr algn="ctr"/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APLICAÇÃO DAS RECEITAS ARRECADADAS POR FUNÇÃO – ATÉ ABRIL/2026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C57707C1-3B63-4BCB-BB0C-DCC628BA36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28" y="6448086"/>
            <a:ext cx="1927707" cy="39144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49B599B-B94F-4F90-A433-FD2BBD60D0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5260" y="466960"/>
            <a:ext cx="9461479" cy="592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51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79740"/>
          </a:xfrm>
        </p:spPr>
        <p:txBody>
          <a:bodyPr>
            <a:noAutofit/>
          </a:bodyPr>
          <a:lstStyle/>
          <a:p>
            <a:pPr algn="ctr"/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COMPARATIVO DA APLICAÇÃO DOS</a:t>
            </a:r>
            <a:b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RECURSOS POR FUNÇÃO ATÉ ABRIL/2026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C57707C1-3B63-4BCB-BB0C-DCC628BA36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28" y="6448086"/>
            <a:ext cx="1927707" cy="391442"/>
          </a:xfrm>
          <a:prstGeom prst="rect">
            <a:avLst/>
          </a:prstGeom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5B49EDAC-2295-4F14-B877-3354DF32AA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1439540"/>
              </p:ext>
            </p:extLst>
          </p:nvPr>
        </p:nvGraphicFramePr>
        <p:xfrm>
          <a:off x="40901" y="771525"/>
          <a:ext cx="12110197" cy="5314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884720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79740"/>
          </a:xfrm>
        </p:spPr>
        <p:txBody>
          <a:bodyPr>
            <a:noAutofit/>
          </a:bodyPr>
          <a:lstStyle/>
          <a:p>
            <a:pPr algn="ctr"/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APLICAÇÃO DOS RECURSOS POR GRUPO DE DESPESA – ATÉ ABRIL/2026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C57707C1-3B63-4BCB-BB0C-DCC628BA36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28" y="6448086"/>
            <a:ext cx="1927707" cy="39144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1A60946-0B8C-B180-AACD-2E47C1E21B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562" y="1114425"/>
            <a:ext cx="11572875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881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79740"/>
          </a:xfrm>
        </p:spPr>
        <p:txBody>
          <a:bodyPr>
            <a:noAutofit/>
          </a:bodyPr>
          <a:lstStyle/>
          <a:p>
            <a:pPr algn="ctr"/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COMPARATIVO ENTRE A APLICAÇÃO POR GRUPO DE DESPESA (LIQUIDADO)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C57707C1-3B63-4BCB-BB0C-DCC628BA36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28" y="6448086"/>
            <a:ext cx="1927707" cy="391442"/>
          </a:xfrm>
          <a:prstGeom prst="rect">
            <a:avLst/>
          </a:prstGeom>
        </p:spPr>
      </p:pic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D87D59E-021C-EFF6-7457-115F35047B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5866550"/>
              </p:ext>
            </p:extLst>
          </p:nvPr>
        </p:nvGraphicFramePr>
        <p:xfrm>
          <a:off x="472698" y="712923"/>
          <a:ext cx="11228522" cy="5517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67648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0624" y="2330479"/>
            <a:ext cx="11350752" cy="1016635"/>
          </a:xfrm>
        </p:spPr>
        <p:txBody>
          <a:bodyPr/>
          <a:lstStyle/>
          <a:p>
            <a:r>
              <a:rPr lang="pt-BR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 Primário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EBC7F64-58B1-44B4-8CE2-F65BFF4EFE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162" y="5844885"/>
            <a:ext cx="4488873" cy="91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76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79740"/>
          </a:xfrm>
        </p:spPr>
        <p:txBody>
          <a:bodyPr>
            <a:noAutofit/>
          </a:bodyPr>
          <a:lstStyle/>
          <a:p>
            <a:pPr algn="ctr"/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 PRIMÁRIO ATÉ ABRIL/2026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C57707C1-3B63-4BCB-BB0C-DCC628BA36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28" y="6448086"/>
            <a:ext cx="1927707" cy="39144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2306F8D-7009-F8B3-8837-BE54BE049B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0178" y="579740"/>
            <a:ext cx="8171644" cy="578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990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0624" y="2529262"/>
            <a:ext cx="11350752" cy="1016635"/>
          </a:xfrm>
        </p:spPr>
        <p:txBody>
          <a:bodyPr/>
          <a:lstStyle/>
          <a:p>
            <a:r>
              <a:rPr lang="pt-BR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Dívida Consolidada Líquida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EBC7F64-58B1-44B4-8CE2-F65BFF4EFE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162" y="5844885"/>
            <a:ext cx="4488873" cy="91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109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79740"/>
          </a:xfrm>
        </p:spPr>
        <p:txBody>
          <a:bodyPr>
            <a:noAutofit/>
          </a:bodyPr>
          <a:lstStyle/>
          <a:p>
            <a:pPr algn="ctr"/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DÍVIDA CONSOLIDADA LÍQUIDA ATÉ ABRIL/2026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C57707C1-3B63-4BCB-BB0C-DCC628BA36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28" y="6448086"/>
            <a:ext cx="1927707" cy="39144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198B936-2F74-905D-6348-1792DAC59C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505" y="579739"/>
            <a:ext cx="11114991" cy="573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019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0624" y="2920682"/>
            <a:ext cx="11350752" cy="1016635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Despesa com Pessoal</a:t>
            </a:r>
            <a:br>
              <a:rPr lang="pt-BR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Poder Executivo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EBC7F64-58B1-44B4-8CE2-F65BFF4EFE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162" y="5844885"/>
            <a:ext cx="4488873" cy="91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916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8432" y="2330479"/>
            <a:ext cx="11350752" cy="1016635"/>
          </a:xfrm>
        </p:spPr>
        <p:txBody>
          <a:bodyPr/>
          <a:lstStyle/>
          <a:p>
            <a:r>
              <a:rPr lang="pt-BR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Audiência Pública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347114"/>
            <a:ext cx="9144000" cy="695642"/>
          </a:xfrm>
        </p:spPr>
        <p:txBody>
          <a:bodyPr/>
          <a:lstStyle/>
          <a:p>
            <a:r>
              <a:rPr lang="pt-BR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1º Quadrimestre 2026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EBC7F64-58B1-44B4-8CE2-F65BFF4EFE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162" y="5844885"/>
            <a:ext cx="4488873" cy="91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637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79740"/>
          </a:xfrm>
        </p:spPr>
        <p:txBody>
          <a:bodyPr>
            <a:noAutofit/>
          </a:bodyPr>
          <a:lstStyle/>
          <a:p>
            <a:pPr algn="ctr"/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DESPESA COM PESSOAL – PODER EXECUTIVO (MAIO/2025 – ABRIL/2026)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C57707C1-3B63-4BCB-BB0C-DCC628BA36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28" y="6448086"/>
            <a:ext cx="1927707" cy="39144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ABBC944-5634-B795-812C-F27E8EDA50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62" y="1009650"/>
            <a:ext cx="11995676" cy="491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039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0624" y="2920682"/>
            <a:ext cx="11350752" cy="1016635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Aplicação em Educação e Saúde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EBC7F64-58B1-44B4-8CE2-F65BFF4EFE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162" y="5844885"/>
            <a:ext cx="4488873" cy="91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194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79740"/>
          </a:xfrm>
        </p:spPr>
        <p:txBody>
          <a:bodyPr>
            <a:noAutofit/>
          </a:bodyPr>
          <a:lstStyle/>
          <a:p>
            <a:pPr algn="ctr"/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APLICAÇÃO EM MANUTENÇÃO E DESENVOLVIMENTO DO ENSINO – MÍN. 25% - ATÉ ABRIL/2026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C57707C1-3B63-4BCB-BB0C-DCC628BA36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28" y="6448086"/>
            <a:ext cx="1927707" cy="39144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37163AA-98E2-B723-2B60-F01B6E194D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1" y="1104900"/>
            <a:ext cx="12087179" cy="468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4870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79740"/>
          </a:xfrm>
        </p:spPr>
        <p:txBody>
          <a:bodyPr>
            <a:noAutofit/>
          </a:bodyPr>
          <a:lstStyle/>
          <a:p>
            <a:pPr algn="ctr"/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APLICAÇÃO DO FUNDEB COM REMUNERAÇÃO DO MAGISTÉRIO DA EDUCAÇÃO BÁSICA – MÍN. 70% - ATÉ ABRIL/2026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C57707C1-3B63-4BCB-BB0C-DCC628BA36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28" y="6448086"/>
            <a:ext cx="1927707" cy="39144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989008E-B4E0-6F50-6270-AD73198D56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13" y="758629"/>
            <a:ext cx="11306175" cy="532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45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79740"/>
          </a:xfrm>
        </p:spPr>
        <p:txBody>
          <a:bodyPr>
            <a:noAutofit/>
          </a:bodyPr>
          <a:lstStyle/>
          <a:p>
            <a:pPr algn="ctr"/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APLICAÇÃO EM SAÚDE – MÍN. 15% - ATÉ ABRIL/2026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C57707C1-3B63-4BCB-BB0C-DCC628BA36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28" y="6448086"/>
            <a:ext cx="1927707" cy="39144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DA84B07-92F2-3083-3FF4-04E355A775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088" y="1242604"/>
            <a:ext cx="11553825" cy="429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5275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EBC7F64-58B1-44B4-8CE2-F65BFF4EFE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162" y="5844885"/>
            <a:ext cx="4488873" cy="91151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29EEC63-E552-4849-A665-A38BB8534118}"/>
              </a:ext>
            </a:extLst>
          </p:cNvPr>
          <p:cNvSpPr txBox="1"/>
          <p:nvPr/>
        </p:nvSpPr>
        <p:spPr>
          <a:xfrm>
            <a:off x="323850" y="1743229"/>
            <a:ext cx="11544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As publicações completas a respeito dos quadros da Lei de Responsabilidade Fiscal podem ser encontradas no site oficial da Prefeitura de Manaus: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5540DD8-EA16-44C8-B25A-C3FFF75D7EBD}"/>
              </a:ext>
            </a:extLst>
          </p:cNvPr>
          <p:cNvSpPr txBox="1"/>
          <p:nvPr/>
        </p:nvSpPr>
        <p:spPr>
          <a:xfrm>
            <a:off x="457200" y="2733367"/>
            <a:ext cx="1127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transparencia.manaus.am.gov.br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E8EF57D-6D42-4846-AF28-0DF72DF435E9}"/>
              </a:ext>
            </a:extLst>
          </p:cNvPr>
          <p:cNvSpPr txBox="1"/>
          <p:nvPr/>
        </p:nvSpPr>
        <p:spPr>
          <a:xfrm>
            <a:off x="457200" y="3608564"/>
            <a:ext cx="1127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Dados da Gestão</a:t>
            </a:r>
            <a:r>
              <a:rPr lang="pt-BR" sz="24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24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LRF</a:t>
            </a:r>
            <a:r>
              <a:rPr lang="pt-BR" sz="24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após, </a:t>
            </a:r>
            <a:r>
              <a:rPr lang="pt-BR" sz="24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Relatório Resumido da Execução Orçamentária</a:t>
            </a:r>
            <a:r>
              <a:rPr lang="pt-BR" sz="24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e/ou </a:t>
            </a:r>
            <a:r>
              <a:rPr lang="pt-BR" sz="24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Relatório de Gestão Fiscal</a:t>
            </a:r>
            <a:r>
              <a:rPr lang="pt-BR" sz="24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8378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0624" y="2330479"/>
            <a:ext cx="11350752" cy="1016635"/>
          </a:xfrm>
        </p:spPr>
        <p:txBody>
          <a:bodyPr/>
          <a:lstStyle/>
          <a:p>
            <a:r>
              <a:rPr lang="pt-BR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Metas Fiscais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EBC7F64-58B1-44B4-8CE2-F65BFF4EFE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162" y="5844885"/>
            <a:ext cx="4488873" cy="91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85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79740"/>
          </a:xfrm>
        </p:spPr>
        <p:txBody>
          <a:bodyPr>
            <a:noAutofit/>
          </a:bodyPr>
          <a:lstStyle/>
          <a:p>
            <a:pPr algn="ctr"/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COMPARATIVO DO DESEMPENHO DA RECEITA CORRENTE</a:t>
            </a:r>
            <a:b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1º QUADRIMESTRE DE 2025 COM 2026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C57707C1-3B63-4BCB-BB0C-DCC628BA36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28" y="6448086"/>
            <a:ext cx="1927707" cy="39144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256EF9E-1494-1A96-8BFF-3C5D74258C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2644" y="595956"/>
            <a:ext cx="7986712" cy="572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00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79740"/>
          </a:xfrm>
        </p:spPr>
        <p:txBody>
          <a:bodyPr>
            <a:noAutofit/>
          </a:bodyPr>
          <a:lstStyle/>
          <a:p>
            <a:pPr algn="ctr"/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EVOLUÇÃO DA RECEITA CORRENTE NOS EXERCÍCIOS DE 2025/2026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C57707C1-3B63-4BCB-BB0C-DCC628BA36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28" y="6448086"/>
            <a:ext cx="1927707" cy="391442"/>
          </a:xfrm>
          <a:prstGeom prst="rect">
            <a:avLst/>
          </a:prstGeom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5FAE7A2-8FAE-6755-20E3-34D6EF1BC1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6748726"/>
              </p:ext>
            </p:extLst>
          </p:nvPr>
        </p:nvGraphicFramePr>
        <p:xfrm>
          <a:off x="1583128" y="579740"/>
          <a:ext cx="9025744" cy="5335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2794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79740"/>
          </a:xfrm>
        </p:spPr>
        <p:txBody>
          <a:bodyPr>
            <a:noAutofit/>
          </a:bodyPr>
          <a:lstStyle/>
          <a:p>
            <a:pPr algn="ctr"/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COMPARATIVO DA RECEITA ARRECADADA COM PREVISTA</a:t>
            </a:r>
            <a:b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ATÉ O 1º QUADRIMESTRE DE 2026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C57707C1-3B63-4BCB-BB0C-DCC628BA36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28" y="6448086"/>
            <a:ext cx="1927707" cy="39144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243135D-9109-4AFC-B809-93DC75EE2B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8866" y="533424"/>
            <a:ext cx="7834269" cy="582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190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79740"/>
          </a:xfrm>
        </p:spPr>
        <p:txBody>
          <a:bodyPr>
            <a:noAutofit/>
          </a:bodyPr>
          <a:lstStyle/>
          <a:p>
            <a:pPr algn="ctr"/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COMPOSIÇÃO DAS RECEITAS PRÓPRIAS DO MUNICÍPIO ATÉ ABRIL/2026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C57707C1-3B63-4BCB-BB0C-DCC628BA36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28" y="6448086"/>
            <a:ext cx="1927707" cy="391442"/>
          </a:xfrm>
          <a:prstGeom prst="rect">
            <a:avLst/>
          </a:prstGeom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B31A16DF-AE0E-7B20-35AE-CA4445AA50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372367"/>
              </p:ext>
            </p:extLst>
          </p:nvPr>
        </p:nvGraphicFramePr>
        <p:xfrm>
          <a:off x="728420" y="579740"/>
          <a:ext cx="10724827" cy="572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70961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79740"/>
          </a:xfrm>
        </p:spPr>
        <p:txBody>
          <a:bodyPr>
            <a:noAutofit/>
          </a:bodyPr>
          <a:lstStyle/>
          <a:p>
            <a:pPr algn="ctr"/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BALANÇO ORÇAMENTÁRIO – JANEIRO A ABRIL 2025/2026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C57707C1-3B63-4BCB-BB0C-DCC628BA36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28" y="6448086"/>
            <a:ext cx="1927707" cy="39144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F7AB3CD-E270-3139-09E9-54100127B2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5648" y="452437"/>
            <a:ext cx="6280704" cy="59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741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79740"/>
          </a:xfrm>
        </p:spPr>
        <p:txBody>
          <a:bodyPr>
            <a:noAutofit/>
          </a:bodyPr>
          <a:lstStyle/>
          <a:p>
            <a:pPr algn="ctr"/>
            <a:r>
              <a:rPr lang="pt-BR" sz="1600" b="1" dirty="0">
                <a:solidFill>
                  <a:srgbClr val="57575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COMPOSIÇÃO DAS RECEITAS PRÓPRIAS DO MUNICÍPIO ATÉ ABRIL/2026</a:t>
            </a:r>
          </a:p>
        </p:txBody>
      </p:sp>
      <p:pic>
        <p:nvPicPr>
          <p:cNvPr id="4" name="Espaço Reservado para Conteúdo 4">
            <a:extLst>
              <a:ext uri="{FF2B5EF4-FFF2-40B4-BE49-F238E27FC236}">
                <a16:creationId xmlns:a16="http://schemas.microsoft.com/office/drawing/2014/main" id="{C57707C1-3B63-4BCB-BB0C-DCC628BA36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928" y="6448086"/>
            <a:ext cx="1927707" cy="391442"/>
          </a:xfrm>
          <a:prstGeom prst="rect">
            <a:avLst/>
          </a:prstGeom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BE1F9877-EC1F-09E8-C784-E3F3B439C4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9545352"/>
              </p:ext>
            </p:extLst>
          </p:nvPr>
        </p:nvGraphicFramePr>
        <p:xfrm>
          <a:off x="462367" y="579740"/>
          <a:ext cx="11267267" cy="5712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991902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303</Words>
  <Application>Microsoft Office PowerPoint</Application>
  <PresentationFormat>Widescreen</PresentationFormat>
  <Paragraphs>56</Paragraphs>
  <Slides>25</Slides>
  <Notes>25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Audiência Pública</vt:lpstr>
      <vt:lpstr>Metas Fiscais</vt:lpstr>
      <vt:lpstr>COMPARATIVO DO DESEMPENHO DA RECEITA CORRENTE 1º QUADRIMESTRE DE 2025 COM 2026</vt:lpstr>
      <vt:lpstr>EVOLUÇÃO DA RECEITA CORRENTE NOS EXERCÍCIOS DE 2025/2026</vt:lpstr>
      <vt:lpstr>COMPARATIVO DA RECEITA ARRECADADA COM PREVISTA ATÉ O 1º QUADRIMESTRE DE 2026</vt:lpstr>
      <vt:lpstr>COMPOSIÇÃO DAS RECEITAS PRÓPRIAS DO MUNICÍPIO ATÉ ABRIL/2026</vt:lpstr>
      <vt:lpstr>BALANÇO ORÇAMENTÁRIO – JANEIRO A ABRIL 2025/2026</vt:lpstr>
      <vt:lpstr>COMPOSIÇÃO DAS RECEITAS PRÓPRIAS DO MUNICÍPIO ATÉ ABRIL/2026</vt:lpstr>
      <vt:lpstr>Aplicação dos Tributos</vt:lpstr>
      <vt:lpstr>APLICAÇÃO DAS RECEITAS ARRECADADAS POR FUNÇÃO – ATÉ ABRIL/2026</vt:lpstr>
      <vt:lpstr>COMPARATIVO DA APLICAÇÃO DOS  RECURSOS POR FUNÇÃO ATÉ ABRIL/2026</vt:lpstr>
      <vt:lpstr>APLICAÇÃO DOS RECURSOS POR GRUPO DE DESPESA – ATÉ ABRIL/2026</vt:lpstr>
      <vt:lpstr>COMPARATIVO ENTRE A APLICAÇÃO POR GRUPO DE DESPESA (LIQUIDADO)</vt:lpstr>
      <vt:lpstr>Resultado Primário</vt:lpstr>
      <vt:lpstr>RESULTADO PRIMÁRIO ATÉ ABRIL/2026</vt:lpstr>
      <vt:lpstr>Dívida Consolidada Líquida</vt:lpstr>
      <vt:lpstr>DÍVIDA CONSOLIDADA LÍQUIDA ATÉ ABRIL/2026</vt:lpstr>
      <vt:lpstr>Despesa com Pessoal Poder Executivo</vt:lpstr>
      <vt:lpstr>DESPESA COM PESSOAL – PODER EXECUTIVO (MAIO/2025 – ABRIL/2026)</vt:lpstr>
      <vt:lpstr>Aplicação em Educação e Saúde</vt:lpstr>
      <vt:lpstr>APLICAÇÃO EM MANUTENÇÃO E DESENVOLVIMENTO DO ENSINO – MÍN. 25% - ATÉ ABRIL/2026</vt:lpstr>
      <vt:lpstr>APLICAÇÃO DO FUNDEB COM REMUNERAÇÃO DO MAGISTÉRIO DA EDUCAÇÃO BÁSICA – MÍN. 70% - ATÉ ABRIL/2026</vt:lpstr>
      <vt:lpstr>APLICAÇÃO EM SAÚDE – MÍN. 15% - ATÉ ABRIL/2026</vt:lpstr>
      <vt:lpstr>Apresentação do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Matheus Pinto</dc:creator>
  <cp:lastModifiedBy>Matheus Pinto da Silva</cp:lastModifiedBy>
  <cp:revision>23</cp:revision>
  <dcterms:created xsi:type="dcterms:W3CDTF">2021-02-01T18:17:49Z</dcterms:created>
  <dcterms:modified xsi:type="dcterms:W3CDTF">2026-06-01T14:54:03Z</dcterms:modified>
</cp:coreProperties>
</file>