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00A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>
        <p:scale>
          <a:sx n="125" d="100"/>
          <a:sy n="125" d="100"/>
        </p:scale>
        <p:origin x="15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apa2\decon\Trabalhos%20Matheus\TRABALHOS_2025\AUDI&#202;NCIAS%20P&#218;BLICAS\1&#186;%20QUADRIMESTRE\1-Comparativo-Desempenho%20da%20Receita%202025%20o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apa2\decon\Trabalhos%20Matheus\TRABALHOS_2025\AUDI&#202;NCIAS%20P&#218;BLICAS\1&#186;%20QUADRIMESTRE\2-Comparativo-Receita%20Prevista_Arrecadada%202025%20o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apa2\decon\Trabalhos%20Matheus\TRABALHOS_2025\AUDI&#202;NCIAS%20P&#218;BLICAS\1&#186;%20QUADRIMESTRE\3-BALAN&#199;O%20OR&#199;AMENTARIO%20ok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apa2\decon\Trabalhos%20Matheus\TRABALHOS_2025\AUDI&#202;NCIAS%20P&#218;BLICAS\1&#186;%20QUADRIMESTRE\4-DESPESA%20POR%20FUN&#199;&#195;O%20ok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apa2\decon\Trabalhos%20Matheus\TRABALHOS_2025\AUDI&#202;NCIAS%20P&#218;BLICAS\1&#186;%20QUADRIMESTRE\5-GRUPO%20DE%20DESPESA%20o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54718558269388"/>
          <c:y val="2.0474906542816054E-2"/>
          <c:w val="0.68705592055770115"/>
          <c:h val="0.8337405991017887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Plan1!$B$1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RECEITA PRÓPRIA</c:v>
                </c:pt>
                <c:pt idx="1">
                  <c:v>RECEITA TRANSFERIDA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>
                  <c:v>1196577742.6599998</c:v>
                </c:pt>
                <c:pt idx="1">
                  <c:v>1841215363.4100001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D-420C-B0AC-E850AAC0624A}"/>
            </c:ext>
          </c:extLst>
        </c:ser>
        <c:ser>
          <c:idx val="4"/>
          <c:order val="1"/>
          <c:tx>
            <c:strRef>
              <c:f>Plan1!$C$1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RECEITA PRÓPRIA</c:v>
                </c:pt>
                <c:pt idx="1">
                  <c:v>RECEITA TRANSFERIDA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>
                  <c:v>1380433501.9300001</c:v>
                </c:pt>
                <c:pt idx="1">
                  <c:v>2059033588.8700001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0D-420C-B0AC-E850AAC06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084895"/>
        <c:axId val="1"/>
      </c:barChart>
      <c:catAx>
        <c:axId val="136108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1361084895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434580052493438E-2"/>
                <c:y val="0.41367818606007573"/>
              </c:manualLayout>
            </c:layout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1895895292622532"/>
          <c:y val="0.88891916288241746"/>
          <c:w val="0.62293692489769903"/>
          <c:h val="8.333624963546226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GRAFICO!$A$3:$A$7</c:f>
              <c:strCache>
                <c:ptCount val="5"/>
                <c:pt idx="0">
                  <c:v>Receita Tributária</c:v>
                </c:pt>
                <c:pt idx="1">
                  <c:v>Receita de Contribuições</c:v>
                </c:pt>
                <c:pt idx="2">
                  <c:v>Receita Patrimonial</c:v>
                </c:pt>
                <c:pt idx="3">
                  <c:v>Receita de Serviços</c:v>
                </c:pt>
                <c:pt idx="4">
                  <c:v>Outras Receitas Correntes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F7F-4462-89B6-8F9D30257E2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F7F-4462-89B6-8F9D30257E2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F7F-4462-89B6-8F9D30257E2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F7F-4462-89B6-8F9D30257E2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F7F-4462-89B6-8F9D30257E22}"/>
              </c:ext>
            </c:extLst>
          </c:dPt>
          <c:dLbls>
            <c:dLbl>
              <c:idx val="0"/>
              <c:layout>
                <c:manualLayout>
                  <c:x val="-1.3418950204949057E-2"/>
                  <c:y val="9.94379177840410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F-4462-89B6-8F9D30257E22}"/>
                </c:ext>
              </c:extLst>
            </c:dLbl>
            <c:dLbl>
              <c:idx val="1"/>
              <c:layout>
                <c:manualLayout>
                  <c:x val="1.7672119325945043E-4"/>
                  <c:y val="-7.22739377052304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F-4462-89B6-8F9D30257E22}"/>
                </c:ext>
              </c:extLst>
            </c:dLbl>
            <c:dLbl>
              <c:idx val="2"/>
              <c:layout>
                <c:manualLayout>
                  <c:x val="-7.071826536242716E-2"/>
                  <c:y val="-2.737245441294686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7F-4462-89B6-8F9D30257E22}"/>
                </c:ext>
              </c:extLst>
            </c:dLbl>
            <c:dLbl>
              <c:idx val="4"/>
              <c:layout>
                <c:manualLayout>
                  <c:x val="0.13323806324520326"/>
                  <c:y val="-5.54441050106571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7F-4462-89B6-8F9D30257E2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57575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GRAFICO!$A$3:$A$7</c:f>
              <c:strCache>
                <c:ptCount val="5"/>
                <c:pt idx="0">
                  <c:v>Receita Tributária</c:v>
                </c:pt>
                <c:pt idx="1">
                  <c:v>Receita de Contribuições</c:v>
                </c:pt>
                <c:pt idx="2">
                  <c:v>Receita Patrimonial</c:v>
                </c:pt>
                <c:pt idx="3">
                  <c:v>Receita de Serviços</c:v>
                </c:pt>
                <c:pt idx="4">
                  <c:v>Outras Receitas Correntes</c:v>
                </c:pt>
              </c:strCache>
            </c:strRef>
          </c:cat>
          <c:val>
            <c:numRef>
              <c:f>GRAFICO!$C$3:$C$7</c:f>
              <c:numCache>
                <c:formatCode>0.00%</c:formatCode>
                <c:ptCount val="5"/>
                <c:pt idx="0">
                  <c:v>0.73836423576721155</c:v>
                </c:pt>
                <c:pt idx="1">
                  <c:v>0.14516544334792711</c:v>
                </c:pt>
                <c:pt idx="2">
                  <c:v>6.0171739228197879E-2</c:v>
                </c:pt>
                <c:pt idx="3">
                  <c:v>2.6652605684055379E-3</c:v>
                </c:pt>
                <c:pt idx="4">
                  <c:v>5.3633321088257919E-2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7F-4462-89B6-8F9D30257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0"/>
    <c:dispBlanksAs val="zero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GRAFICO!$B$7</c:f>
              <c:strCache>
                <c:ptCount val="1"/>
                <c:pt idx="0">
                  <c:v>RECEITA</c:v>
                </c:pt>
              </c:strCache>
            </c:strRef>
          </c:tx>
          <c:invertIfNegative val="0"/>
          <c:cat>
            <c:strLit>
              <c:ptCount val="2"/>
              <c:pt idx="0">
                <c:v>CORRENTES</c:v>
              </c:pt>
              <c:pt idx="1">
                <c:v>CAPITAL</c:v>
              </c:pt>
            </c:strLit>
          </c:cat>
          <c:val>
            <c:numRef>
              <c:f>GRAFICO!$B$8:$B$9</c:f>
              <c:numCache>
                <c:formatCode>_(* #,##0.00_);_(* \(#,##0.00\);_(* "-"??_);_(@_)</c:formatCode>
                <c:ptCount val="2"/>
                <c:pt idx="0">
                  <c:v>3616937794.04</c:v>
                </c:pt>
                <c:pt idx="1">
                  <c:v>12593056.040000001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5-4831-986A-F13A86B6A4E6}"/>
            </c:ext>
          </c:extLst>
        </c:ser>
        <c:ser>
          <c:idx val="2"/>
          <c:order val="1"/>
          <c:tx>
            <c:strRef>
              <c:f>GRAFICO!$C$7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Lit>
              <c:ptCount val="2"/>
              <c:pt idx="0">
                <c:v>CORRENTES</c:v>
              </c:pt>
              <c:pt idx="1">
                <c:v>CAPITAL</c:v>
              </c:pt>
            </c:strLit>
          </c:cat>
          <c:val>
            <c:numRef>
              <c:f>GRAFICO!$C$8:$C$9</c:f>
              <c:numCache>
                <c:formatCode>_(* #,##0.00_);_(* \(#,##0.00\);_(* "-"??_);_(@_)</c:formatCode>
                <c:ptCount val="2"/>
                <c:pt idx="0">
                  <c:v>2917599214.1999979</c:v>
                </c:pt>
                <c:pt idx="1">
                  <c:v>404798418.19999993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A5-4831-986A-F13A86B6A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002991"/>
        <c:axId val="1"/>
      </c:barChart>
      <c:catAx>
        <c:axId val="203100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_(* #,##0_);_(* \(#,##0\);_(* &quot;-&quot;_);_(@_)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31002991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7010435850214856E-2"/>
                <c:y val="0.33363748649065927"/>
              </c:manualLayout>
            </c:layout>
            <c:txPr>
              <a:bodyPr rot="-5400000" vert="horz"/>
              <a:lstStyle/>
              <a:p>
                <a:pPr algn="ctr"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</c:dispUnitsLbl>
        </c:dispUnits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Gráfico!$Q$24</c:f>
              <c:strCache>
                <c:ptCount val="1"/>
                <c:pt idx="0">
                  <c:v>LIQUIDADO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0BF-4D59-B488-1348120226E1}"/>
              </c:ext>
            </c:extLst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30BF-4D59-B488-1348120226E1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30BF-4D59-B488-1348120226E1}"/>
              </c:ext>
            </c:extLst>
          </c:dPt>
          <c:dPt>
            <c:idx val="3"/>
            <c:invertIfNegative val="0"/>
            <c:bubble3D val="0"/>
            <c:spPr>
              <a:solidFill>
                <a:srgbClr val="8064A2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30BF-4D59-B488-1348120226E1}"/>
              </c:ext>
            </c:extLst>
          </c:dPt>
          <c:dPt>
            <c:idx val="4"/>
            <c:invertIfNegative val="0"/>
            <c:bubble3D val="0"/>
            <c:spPr>
              <a:solidFill>
                <a:srgbClr val="4BACC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30BF-4D59-B488-1348120226E1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30BF-4D59-B488-1348120226E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0BF-4D59-B488-1348120226E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0BF-4D59-B488-1348120226E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0BF-4D59-B488-1348120226E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0BF-4D59-B488-1348120226E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30BF-4D59-B488-1348120226E1}"/>
              </c:ext>
            </c:extLst>
          </c:dPt>
          <c:cat>
            <c:strRef>
              <c:f>Gráfico!$P$25:$P$35</c:f>
              <c:strCache>
                <c:ptCount val="11"/>
                <c:pt idx="0">
                  <c:v>LEGISLATIVA</c:v>
                </c:pt>
                <c:pt idx="1">
                  <c:v>ADMINISTRAÇÃO</c:v>
                </c:pt>
                <c:pt idx="2">
                  <c:v>SEGURANÇA PÚBLICA</c:v>
                </c:pt>
                <c:pt idx="3">
                  <c:v>ASSISTÊNCIA SOCIAL</c:v>
                </c:pt>
                <c:pt idx="4">
                  <c:v>PREVIDÊNCIA SOCIAL</c:v>
                </c:pt>
                <c:pt idx="5">
                  <c:v>SAÚDE</c:v>
                </c:pt>
                <c:pt idx="6">
                  <c:v>EDUCAÇÃO</c:v>
                </c:pt>
                <c:pt idx="7">
                  <c:v>URBANISMO</c:v>
                </c:pt>
                <c:pt idx="8">
                  <c:v>COMÉRCIO E SERVIÇOS</c:v>
                </c:pt>
                <c:pt idx="9">
                  <c:v>ENCARGOS ESPECIAIS **</c:v>
                </c:pt>
                <c:pt idx="10">
                  <c:v>OUTRAS ***</c:v>
                </c:pt>
              </c:strCache>
            </c:strRef>
          </c:cat>
          <c:val>
            <c:numRef>
              <c:f>Gráfico!$Q$25:$Q$35</c:f>
              <c:numCache>
                <c:formatCode>_(* #,##0_);_(* \(#,##0\);_(* "-"??_);_(@_)</c:formatCode>
                <c:ptCount val="11"/>
                <c:pt idx="0">
                  <c:v>96006849.24999997</c:v>
                </c:pt>
                <c:pt idx="1">
                  <c:v>227025096.08999971</c:v>
                </c:pt>
                <c:pt idx="2">
                  <c:v>14981950.179999998</c:v>
                </c:pt>
                <c:pt idx="3">
                  <c:v>69725313.520000026</c:v>
                </c:pt>
                <c:pt idx="4">
                  <c:v>194499524.95000008</c:v>
                </c:pt>
                <c:pt idx="5">
                  <c:v>624941600.66999984</c:v>
                </c:pt>
                <c:pt idx="6">
                  <c:v>869381456.07999933</c:v>
                </c:pt>
                <c:pt idx="7">
                  <c:v>584447171.68999958</c:v>
                </c:pt>
                <c:pt idx="8">
                  <c:v>8506582.4999999981</c:v>
                </c:pt>
                <c:pt idx="9">
                  <c:v>381799402.9799999</c:v>
                </c:pt>
                <c:pt idx="10">
                  <c:v>251082684.49000153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0BF-4D59-B488-134812022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7841343"/>
        <c:axId val="1"/>
        <c:axId val="0"/>
      </c:bar3DChart>
      <c:catAx>
        <c:axId val="60784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784134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Gráfico!$K$1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Gráfico!$J$2:$J$7</c:f>
              <c:strCache>
                <c:ptCount val="6"/>
                <c:pt idx="0">
                  <c:v>PESSOAL E ENCARGOS SOCIAIS</c:v>
                </c:pt>
                <c:pt idx="1">
                  <c:v>JUROS E ENCARGOS DA DÍVIDA</c:v>
                </c:pt>
                <c:pt idx="2">
                  <c:v>OUTRAS DESPESAS CORRENTES</c:v>
                </c:pt>
                <c:pt idx="3">
                  <c:v>INVESTIMENTOS</c:v>
                </c:pt>
                <c:pt idx="4">
                  <c:v>INVERSÕES FINANCEIRAS</c:v>
                </c:pt>
                <c:pt idx="5">
                  <c:v>AMORTIZAÇÃO DA DÍVIDA</c:v>
                </c:pt>
              </c:strCache>
            </c:strRef>
          </c:cat>
          <c:val>
            <c:numRef>
              <c:f>Gráfico!$K$2:$K$7</c:f>
              <c:numCache>
                <c:formatCode>_(* #,##0.00_);_(* \(#,##0.00\);_(* "-"??_);_(@_)</c:formatCode>
                <c:ptCount val="6"/>
                <c:pt idx="0">
                  <c:v>1305801944.8299985</c:v>
                </c:pt>
                <c:pt idx="1">
                  <c:v>129911613.49000001</c:v>
                </c:pt>
                <c:pt idx="2">
                  <c:v>1359939515.3100016</c:v>
                </c:pt>
                <c:pt idx="3">
                  <c:v>214879427.41000003</c:v>
                </c:pt>
                <c:pt idx="4">
                  <c:v>5969395.7799999993</c:v>
                </c:pt>
                <c:pt idx="5">
                  <c:v>120369621.97000001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E-4A5B-94ED-941206342D83}"/>
            </c:ext>
          </c:extLst>
        </c:ser>
        <c:ser>
          <c:idx val="1"/>
          <c:order val="1"/>
          <c:tx>
            <c:strRef>
              <c:f>Gráfico!$L$1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Gráfico!$J$2:$J$7</c:f>
              <c:strCache>
                <c:ptCount val="6"/>
                <c:pt idx="0">
                  <c:v>PESSOAL E ENCARGOS SOCIAIS</c:v>
                </c:pt>
                <c:pt idx="1">
                  <c:v>JUROS E ENCARGOS DA DÍVIDA</c:v>
                </c:pt>
                <c:pt idx="2">
                  <c:v>OUTRAS DESPESAS CORRENTES</c:v>
                </c:pt>
                <c:pt idx="3">
                  <c:v>INVESTIMENTOS</c:v>
                </c:pt>
                <c:pt idx="4">
                  <c:v>INVERSÕES FINANCEIRAS</c:v>
                </c:pt>
                <c:pt idx="5">
                  <c:v>AMORTIZAÇÃO DA DÍVIDA</c:v>
                </c:pt>
              </c:strCache>
            </c:strRef>
          </c:cat>
          <c:val>
            <c:numRef>
              <c:f>Gráfico!$L$2:$L$7</c:f>
              <c:numCache>
                <c:formatCode>_(* #,##0.00_);_(* \(#,##0.00\);_(* "-"??_);_(@_)</c:formatCode>
                <c:ptCount val="6"/>
                <c:pt idx="0">
                  <c:v>1389396435.8499992</c:v>
                </c:pt>
                <c:pt idx="1">
                  <c:v>150688427.10999998</c:v>
                </c:pt>
                <c:pt idx="2">
                  <c:v>1377514351.2399991</c:v>
                </c:pt>
                <c:pt idx="3">
                  <c:v>242145556.27999997</c:v>
                </c:pt>
                <c:pt idx="4">
                  <c:v>11961677.550000001</c:v>
                </c:pt>
                <c:pt idx="5">
                  <c:v>150691184.36999997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3E-4A5B-94ED-941206342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0818991"/>
        <c:axId val="1"/>
        <c:axId val="0"/>
      </c:bar3DChart>
      <c:catAx>
        <c:axId val="170081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700818991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35AF360-D6A7-42CD-B7AF-CC7C1297EA51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7BFC321-88DD-4C23-820F-FCC695323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37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37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34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731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538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6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344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7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170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3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350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61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702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617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879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689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627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586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98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97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03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26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27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04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80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FC321-88DD-4C23-820F-FCC69532327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85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93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2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83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22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89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15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92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5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7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43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43F2-9C02-43F7-8D1D-3BF48865E51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735D-B661-4F45-A3CE-90B0402E9D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9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5AE6497-58D8-4F97-9D3A-B4ADCB968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2155389"/>
            <a:ext cx="8996218" cy="18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8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624" y="2330479"/>
            <a:ext cx="11350752" cy="1016635"/>
          </a:xfrm>
        </p:spPr>
        <p:txBody>
          <a:bodyPr/>
          <a:lstStyle/>
          <a:p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dos Tributos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C7F64-58B1-44B4-8CE2-F65BFF4EF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5844885"/>
            <a:ext cx="4488873" cy="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DAS RECEITAS ARRECADADAS POR FUNÇÃO –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F12FF3F-99B0-436D-9C3E-FD527C711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80" y="579740"/>
            <a:ext cx="9768841" cy="58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5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COMPARATIVO DA APLICAÇÃO DOS</a:t>
            </a:r>
            <a:b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RECURSOS POR FUNÇÃO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92F975B-FEAB-4FE3-B7C5-D4E5EABE5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171153"/>
              </p:ext>
            </p:extLst>
          </p:nvPr>
        </p:nvGraphicFramePr>
        <p:xfrm>
          <a:off x="40901" y="771524"/>
          <a:ext cx="12110197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472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DOS RECURSOS POR GRUPO DE DESPESA –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1151C03-7D22-406D-87DE-5F30F94FC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2" y="1114425"/>
            <a:ext cx="115728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COMPARATIVO ENTRE A APLICAÇÃO POR GRUPO DE DESPESA (LIQUIDADO)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FEC42A5-122E-4EF4-96CB-4E1FF3DCB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452189"/>
              </p:ext>
            </p:extLst>
          </p:nvPr>
        </p:nvGraphicFramePr>
        <p:xfrm>
          <a:off x="636270" y="769620"/>
          <a:ext cx="10919460" cy="53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764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624" y="2330479"/>
            <a:ext cx="11350752" cy="1016635"/>
          </a:xfrm>
        </p:spPr>
        <p:txBody>
          <a:bodyPr/>
          <a:lstStyle/>
          <a:p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 Primário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C7F64-58B1-44B4-8CE2-F65BFF4EF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5844885"/>
            <a:ext cx="4488873" cy="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7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 PRIMÁRIO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A57E231-5375-44C5-9170-8DEB15C6B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11" y="525935"/>
            <a:ext cx="9763778" cy="58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624" y="2529262"/>
            <a:ext cx="11350752" cy="1016635"/>
          </a:xfrm>
        </p:spPr>
        <p:txBody>
          <a:bodyPr/>
          <a:lstStyle/>
          <a:p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Dívida Consolidada Líquida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C7F64-58B1-44B4-8CE2-F65BFF4EF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5844885"/>
            <a:ext cx="4488873" cy="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DÍVIDA CONSOLIDADA LÍQUIDA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E49BAF-5F6B-4585-9648-1A61C990D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79" y="891540"/>
            <a:ext cx="11506643" cy="52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624" y="2920682"/>
            <a:ext cx="11350752" cy="101663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Despesa com Pessoal</a:t>
            </a:r>
            <a:b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Poder Executivo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C7F64-58B1-44B4-8CE2-F65BFF4EF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5844885"/>
            <a:ext cx="4488873" cy="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8432" y="2330479"/>
            <a:ext cx="11350752" cy="1016635"/>
          </a:xfrm>
        </p:spPr>
        <p:txBody>
          <a:bodyPr/>
          <a:lstStyle/>
          <a:p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347114"/>
            <a:ext cx="9144000" cy="695642"/>
          </a:xfrm>
        </p:spPr>
        <p:txBody>
          <a:bodyPr/>
          <a:lstStyle/>
          <a:p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Quadrimestre 2025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C7F64-58B1-44B4-8CE2-F65BFF4EF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5844885"/>
            <a:ext cx="4488873" cy="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DESPESA COM PESSOAL – PODER EXECUTIVO (MAIO/2024 – ABRIL/2025)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29EA56E-A0C4-402D-95A1-4CFB5F11B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0" y="1021080"/>
            <a:ext cx="12005620" cy="48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39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624" y="2920682"/>
            <a:ext cx="11350752" cy="101663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em Educação e Saúde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C7F64-58B1-44B4-8CE2-F65BFF4EF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5844885"/>
            <a:ext cx="4488873" cy="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EM MANUTENÇÃO E DESENVOLVIMENTO DO ENSINO – MÍN. 25% -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C64297-4E15-439D-9998-822D9780D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12" y="1109698"/>
            <a:ext cx="11662577" cy="40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8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DO FUNDEB COM REMUNERAÇÃO DO MAGISTÉRIO DA EDUCAÇÃO BÁSICA – MÍN. 70% -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99282F-EE51-4248-83FE-5FE9BDB95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06" y="922028"/>
            <a:ext cx="11295588" cy="49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4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EM SAÚDE – MÍN. 15% -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578487-0032-40E2-BBFF-FC09081AC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323975"/>
            <a:ext cx="113347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7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BC7F64-58B1-44B4-8CE2-F65BFF4EF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5844885"/>
            <a:ext cx="4488873" cy="9115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29EEC63-E552-4849-A665-A38BB8534118}"/>
              </a:ext>
            </a:extLst>
          </p:cNvPr>
          <p:cNvSpPr txBox="1"/>
          <p:nvPr/>
        </p:nvSpPr>
        <p:spPr>
          <a:xfrm>
            <a:off x="323850" y="1743229"/>
            <a:ext cx="1154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As publicações completas a respeito dos quadros da Lei de Responsabilidade Fiscal podem ser encontradas no site oficial da Prefeitura de Manaus: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540DD8-EA16-44C8-B25A-C3FFF75D7EBD}"/>
              </a:ext>
            </a:extLst>
          </p:cNvPr>
          <p:cNvSpPr txBox="1"/>
          <p:nvPr/>
        </p:nvSpPr>
        <p:spPr>
          <a:xfrm>
            <a:off x="457200" y="2733367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transparencia.manaus.am.gov.br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8EF57D-6D42-4846-AF28-0DF72DF435E9}"/>
              </a:ext>
            </a:extLst>
          </p:cNvPr>
          <p:cNvSpPr txBox="1"/>
          <p:nvPr/>
        </p:nvSpPr>
        <p:spPr>
          <a:xfrm>
            <a:off x="457200" y="3608564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da Gestão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LRF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após, 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Relatório Resumido da Execução Orçamentária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e/ou 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Relatório de Gestão Fiscal</a:t>
            </a:r>
            <a:r>
              <a:rPr lang="pt-BR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3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624" y="2330479"/>
            <a:ext cx="11350752" cy="1016635"/>
          </a:xfrm>
        </p:spPr>
        <p:txBody>
          <a:bodyPr/>
          <a:lstStyle/>
          <a:p>
            <a:r>
              <a:rPr lang="pt-BR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 Fiscais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C7F64-58B1-44B4-8CE2-F65BFF4EF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5844885"/>
            <a:ext cx="4488873" cy="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8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COMPARATIVO DO DESEMPENHO DA RECEITA CORRENTE</a:t>
            </a:r>
            <a:b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QUADRIMESTRE DE 2025 COM 2024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F26A18E-1833-4B02-904A-A1F458317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996" y="579740"/>
            <a:ext cx="8082009" cy="57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0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EVOLUÇÃO DA RECEITA CORRENTE NOS EXERCÍCIOS DE 2024/2025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215307A-9FB7-4C62-8684-F3BA087F4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446959"/>
              </p:ext>
            </p:extLst>
          </p:nvPr>
        </p:nvGraphicFramePr>
        <p:xfrm>
          <a:off x="1304424" y="579740"/>
          <a:ext cx="9583152" cy="556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79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COMPARATIVO DA RECEITA ARRECADADA COM PREVISTA</a:t>
            </a:r>
            <a:b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 O 1º QUADRIMESTRE DE 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7B2F6A4-D56F-4E11-856A-135ED3B5C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705" y="534441"/>
            <a:ext cx="7844591" cy="58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9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DAS RECEITAS PRÓPRIAS DO MUNICÍPIO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D437492-3080-41BE-9741-F995D38CD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243556"/>
              </p:ext>
            </p:extLst>
          </p:nvPr>
        </p:nvGraphicFramePr>
        <p:xfrm>
          <a:off x="523374" y="579740"/>
          <a:ext cx="10960768" cy="576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096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ORÇAMENTÁRIO – JANEIRO A ABRIL 2024/2025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C24C6D-8596-45CD-BF90-7DEB14467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969" y="471698"/>
            <a:ext cx="6240062" cy="59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4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740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>
                <a:solidFill>
                  <a:srgbClr val="5757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DAS RECEITAS PRÓPRIAS DO MUNICÍPIO ATÉ ABRIL/2025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57707C1-3B63-4BCB-BB0C-DCC628BA3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28" y="6448086"/>
            <a:ext cx="1927707" cy="39144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DF575D4-B3CF-41B0-909E-5C331C17A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066089"/>
              </p:ext>
            </p:extLst>
          </p:nvPr>
        </p:nvGraphicFramePr>
        <p:xfrm>
          <a:off x="918210" y="579740"/>
          <a:ext cx="10355580" cy="548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9190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303</Words>
  <Application>Microsoft Office PowerPoint</Application>
  <PresentationFormat>Widescreen</PresentationFormat>
  <Paragraphs>56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Audiência Pública</vt:lpstr>
      <vt:lpstr>Metas Fiscais</vt:lpstr>
      <vt:lpstr>COMPARATIVO DO DESEMPENHO DA RECEITA CORRENTE 1º QUADRIMESTRE DE 2025 COM 2024</vt:lpstr>
      <vt:lpstr>EVOLUÇÃO DA RECEITA CORRENTE NOS EXERCÍCIOS DE 2024/2025</vt:lpstr>
      <vt:lpstr>COMPARATIVO DA RECEITA ARRECADADA COM PREVISTA ATÉ O 1º QUADRIMESTRE DE 2025</vt:lpstr>
      <vt:lpstr>COMPOSIÇÃO DAS RECEITAS PRÓPRIAS DO MUNICÍPIO ATÉ ABRIL/2025</vt:lpstr>
      <vt:lpstr>BALANÇO ORÇAMENTÁRIO – JANEIRO A ABRIL 2024/2025</vt:lpstr>
      <vt:lpstr>COMPOSIÇÃO DAS RECEITAS PRÓPRIAS DO MUNICÍPIO ATÉ ABRIL/2025</vt:lpstr>
      <vt:lpstr>Aplicação dos Tributos</vt:lpstr>
      <vt:lpstr>APLICAÇÃO DAS RECEITAS ARRECADADAS POR FUNÇÃO – ATÉ ABRIL/2025</vt:lpstr>
      <vt:lpstr>COMPARATIVO DA APLICAÇÃO DOS  RECURSOS POR FUNÇÃO ATÉ ABRIL/2025</vt:lpstr>
      <vt:lpstr>APLICAÇÃO DOS RECURSOS POR GRUPO DE DESPESA – ATÉ ABRIL/2025</vt:lpstr>
      <vt:lpstr>COMPARATIVO ENTRE A APLICAÇÃO POR GRUPO DE DESPESA (LIQUIDADO)</vt:lpstr>
      <vt:lpstr>Resultado Primário</vt:lpstr>
      <vt:lpstr>RESULTADO PRIMÁRIO ATÉ ABRIL/2025</vt:lpstr>
      <vt:lpstr>Dívida Consolidada Líquida</vt:lpstr>
      <vt:lpstr>DÍVIDA CONSOLIDADA LÍQUIDA ATÉ ABRIL/2025</vt:lpstr>
      <vt:lpstr>Despesa com Pessoal Poder Executivo</vt:lpstr>
      <vt:lpstr>DESPESA COM PESSOAL – PODER EXECUTIVO (MAIO/2024 – ABRIL/2025)</vt:lpstr>
      <vt:lpstr>Aplicação em Educação e Saúde</vt:lpstr>
      <vt:lpstr>APLICAÇÃO EM MANUTENÇÃO E DESENVOLVIMENTO DO ENSINO – MÍN. 25% - ATÉ ABRIL/2025</vt:lpstr>
      <vt:lpstr>APLICAÇÃO DO FUNDEB COM REMUNERAÇÃO DO MAGISTÉRIO DA EDUCAÇÃO BÁSICA – MÍN. 70% - ATÉ ABRIL/2025</vt:lpstr>
      <vt:lpstr>APLICAÇÃO EM SAÚDE – MÍN. 15% - ATÉ ABRIL/2025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Pinto</dc:creator>
  <cp:lastModifiedBy>Matheus Pinto da Silva</cp:lastModifiedBy>
  <cp:revision>20</cp:revision>
  <dcterms:created xsi:type="dcterms:W3CDTF">2021-02-01T18:17:49Z</dcterms:created>
  <dcterms:modified xsi:type="dcterms:W3CDTF">2025-05-28T21:03:38Z</dcterms:modified>
</cp:coreProperties>
</file>